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5176499"/>
          </a:xfrm>
          <a:prstGeom prst="rect">
            <a:avLst/>
          </a:prstGeom>
          <a:gradFill>
            <a:gsLst>
              <a:gs pos="0">
                <a:srgbClr val="003171"/>
              </a:gs>
              <a:gs pos="100000">
                <a:srgbClr val="549FFF"/>
              </a:gs>
            </a:gsLst>
            <a:lin ang="7920000" scaled="0"/>
          </a:gra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flipH="1">
            <a:off x="-3832" y="12039"/>
            <a:ext cx="10925833" cy="516506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flipH="1">
            <a:off x="14659" y="660"/>
            <a:ext cx="10500940" cy="516506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b" bIns="45700" lIns="91425" rIns="91425" tIns="45700">
            <a:noAutofit/>
          </a:bodyPr>
          <a:lstStyle/>
          <a:p>
            <a:pPr>
              <a:spcBef>
                <a:spcPts val="0"/>
              </a:spcBef>
              <a:buNone/>
            </a:pPr>
            <a:r>
              <a:t/>
            </a:r>
            <a:endParaRPr/>
          </a:p>
        </p:txBody>
      </p:sp>
      <p:sp>
        <p:nvSpPr>
          <p:cNvPr id="12" name="Shape 12"/>
          <p:cNvSpPr/>
          <p:nvPr/>
        </p:nvSpPr>
        <p:spPr>
          <a:xfrm>
            <a:off x="-846666" y="-661"/>
            <a:ext cx="2167466" cy="5176308"/>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3" name="Shape 13"/>
          <p:cNvSpPr/>
          <p:nvPr/>
        </p:nvSpPr>
        <p:spPr>
          <a:xfrm flipH="1" rot="10800000">
            <a:off x="-524933" y="131"/>
            <a:ext cx="1403434" cy="5176308"/>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4" name="Shape 14"/>
          <p:cNvSpPr txBox="1"/>
          <p:nvPr>
            <p:ph type="ctrTitle"/>
          </p:nvPr>
        </p:nvSpPr>
        <p:spPr>
          <a:xfrm>
            <a:off x="1082040" y="1242060"/>
            <a:ext cx="7050900" cy="1102500"/>
          </a:xfrm>
          <a:prstGeom prst="rect">
            <a:avLst/>
          </a:prstGeom>
        </p:spPr>
        <p:txBody>
          <a:bodyPr anchorCtr="0" anchor="b" bIns="91425" lIns="91425" rIns="91425" tIns="91425"/>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p:txBody>
      </p:sp>
      <p:sp>
        <p:nvSpPr>
          <p:cNvPr id="15" name="Shape 15"/>
          <p:cNvSpPr txBox="1"/>
          <p:nvPr>
            <p:ph idx="1" type="subTitle"/>
          </p:nvPr>
        </p:nvSpPr>
        <p:spPr>
          <a:xfrm>
            <a:off x="1082040" y="2423159"/>
            <a:ext cx="7035899" cy="694199"/>
          </a:xfrm>
          <a:prstGeom prst="rect">
            <a:avLst/>
          </a:prstGeom>
        </p:spPr>
        <p:txBody>
          <a:bodyPr anchorCtr="0" anchor="t" bIns="91425" lIns="91425" rIns="91425" tIns="91425"/>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p:txBody>
      </p:sp>
      <p:sp>
        <p:nvSpPr>
          <p:cNvPr id="16" name="Shape 1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19" name="Shape 19"/>
          <p:cNvSpPr txBox="1"/>
          <p:nvPr>
            <p:ph idx="1" type="body"/>
          </p:nvPr>
        </p:nvSpPr>
        <p:spPr>
          <a:xfrm>
            <a:off x="457200" y="1244242"/>
            <a:ext cx="8229600"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22" name="Shape 22"/>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7" name="Shape 27"/>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457200" y="1244242"/>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0" name="Shape 30"/>
          <p:cNvSpPr txBox="1"/>
          <p:nvPr>
            <p:ph idx="2" type="body"/>
          </p:nvPr>
        </p:nvSpPr>
        <p:spPr>
          <a:xfrm>
            <a:off x="4648200" y="1244242"/>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x="0" y="0"/>
          <a:ext cx="0" cy="0"/>
          <a:chOff x="0" y="0"/>
          <a:chExt cx="0" cy="0"/>
        </a:xfrm>
      </p:grpSpPr>
      <p:sp>
        <p:nvSpPr>
          <p:cNvPr id="33" name="Shape 33"/>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34" name="Shape 34"/>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36" name="Shape 36"/>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7" name="Shape 3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8" name="Shape 38"/>
        <p:cNvGrpSpPr/>
        <p:nvPr/>
      </p:nvGrpSpPr>
      <p:grpSpPr>
        <a:xfrm>
          <a:off x="0" y="0"/>
          <a:ext cx="0" cy="0"/>
          <a:chOff x="0" y="0"/>
          <a:chExt cx="0" cy="0"/>
        </a:xfrm>
      </p:grpSpPr>
      <p:grpSp>
        <p:nvGrpSpPr>
          <p:cNvPr id="39" name="Shape 39"/>
          <p:cNvGrpSpPr/>
          <p:nvPr/>
        </p:nvGrpSpPr>
        <p:grpSpPr>
          <a:xfrm>
            <a:off x="-6264" y="3700039"/>
            <a:ext cx="9150267" cy="2325488"/>
            <a:chOff x="-6264" y="4933386"/>
            <a:chExt cx="9150267" cy="3100650"/>
          </a:xfrm>
        </p:grpSpPr>
        <p:sp>
          <p:nvSpPr>
            <p:cNvPr id="40" name="Shape 40"/>
            <p:cNvSpPr/>
            <p:nvPr/>
          </p:nvSpPr>
          <p:spPr>
            <a:xfrm>
              <a:off x="-7" y="5537200"/>
              <a:ext cx="9144008" cy="1574769"/>
            </a:xfrm>
            <a:custGeom>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b="50%" l="50%" r="50%" t="50%"/>
              </a:path>
              <a:tileRect/>
            </a:gradFill>
            <a:ln>
              <a:noFill/>
            </a:ln>
          </p:spPr>
          <p:txBody>
            <a:bodyPr anchorCtr="0" anchor="ctr" bIns="45700" lIns="91425" rIns="91425" tIns="45700">
              <a:noAutofit/>
            </a:bodyPr>
            <a:lstStyle/>
            <a:p>
              <a:pPr>
                <a:spcBef>
                  <a:spcPts val="0"/>
                </a:spcBef>
                <a:buNone/>
              </a:pPr>
              <a:r>
                <a:t/>
              </a:r>
              <a:endParaRPr/>
            </a:p>
          </p:txBody>
        </p:sp>
        <p:sp>
          <p:nvSpPr>
            <p:cNvPr id="41" name="Shape 41"/>
            <p:cNvSpPr/>
            <p:nvPr/>
          </p:nvSpPr>
          <p:spPr>
            <a:xfrm flipH="1" rot="5400000">
              <a:off x="3018543" y="1908578"/>
              <a:ext cx="3100650" cy="9150266"/>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42" name="Shape 42"/>
            <p:cNvSpPr/>
            <p:nvPr/>
          </p:nvSpPr>
          <p:spPr>
            <a:xfrm>
              <a:off x="-7" y="5740400"/>
              <a:ext cx="9144010" cy="1574769"/>
            </a:xfrm>
            <a:custGeom>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b="50%" l="50%" r="50%" t="50%"/>
              </a:path>
              <a:tileRect/>
            </a:gradFill>
            <a:ln>
              <a:noFill/>
            </a:ln>
          </p:spPr>
          <p:txBody>
            <a:bodyPr anchorCtr="0" anchor="ctr" bIns="45700" lIns="91425" rIns="91425" tIns="45700">
              <a:noAutofit/>
            </a:bodyPr>
            <a:lstStyle/>
            <a:p>
              <a:pPr>
                <a:spcBef>
                  <a:spcPts val="0"/>
                </a:spcBef>
                <a:buNone/>
              </a:pPr>
              <a:r>
                <a:t/>
              </a:r>
              <a:endParaRPr/>
            </a:p>
          </p:txBody>
        </p:sp>
      </p:grpSp>
      <p:sp>
        <p:nvSpPr>
          <p:cNvPr id="43" name="Shape 43"/>
          <p:cNvSpPr txBox="1"/>
          <p:nvPr>
            <p:ph idx="1" type="body"/>
          </p:nvPr>
        </p:nvSpPr>
        <p:spPr>
          <a:xfrm>
            <a:off x="1792288" y="4025503"/>
            <a:ext cx="5486399" cy="603599"/>
          </a:xfrm>
          <a:prstGeom prst="rect">
            <a:avLst/>
          </a:prstGeom>
        </p:spPr>
        <p:txBody>
          <a:bodyPr anchorCtr="0" anchor="ctr" bIns="91425" lIns="91425" rIns="91425" tIns="91425"/>
          <a:lstStyle>
            <a:lvl1pPr algn="ctr">
              <a:spcBef>
                <a:spcPts val="0"/>
              </a:spcBef>
              <a:buSzPct val="100000"/>
              <a:buNone/>
              <a:defRPr sz="2400"/>
            </a:lvl1pPr>
          </a:lstStyle>
          <a:p/>
        </p:txBody>
      </p:sp>
      <p:sp>
        <p:nvSpPr>
          <p:cNvPr id="44" name="Shape 4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5" name="Shape 45"/>
        <p:cNvGrpSpPr/>
        <p:nvPr/>
      </p:nvGrpSpPr>
      <p:grpSpPr>
        <a:xfrm>
          <a:off x="0" y="0"/>
          <a:ext cx="0" cy="0"/>
          <a:chOff x="0" y="0"/>
          <a:chExt cx="0" cy="0"/>
        </a:xfrm>
      </p:grpSpPr>
      <p:sp>
        <p:nvSpPr>
          <p:cNvPr id="46" name="Shape 4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994200"/>
          </a:xfrm>
          <a:prstGeom prst="rect">
            <a:avLst/>
          </a:prstGeom>
          <a:noFill/>
          <a:ln>
            <a:noFill/>
          </a:ln>
        </p:spPr>
        <p:txBody>
          <a:bodyPr anchorCtr="0" anchor="b" bIns="91425" lIns="91425" rIns="91425" tIns="91425"/>
          <a:lstStyle>
            <a:lvl1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x="457200" y="1295400"/>
            <a:ext cx="8229600" cy="3394500"/>
          </a:xfrm>
          <a:prstGeom prst="rect">
            <a:avLst/>
          </a:prstGeom>
          <a:noFill/>
          <a:ln>
            <a:noFill/>
          </a:ln>
        </p:spPr>
        <p:txBody>
          <a:bodyPr anchorCtr="0" anchor="t" bIns="91425" lIns="91425" rIns="91425" tIns="91425"/>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2"/>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ctrTitle"/>
          </p:nvPr>
        </p:nvSpPr>
        <p:spPr>
          <a:xfrm>
            <a:off x="1082040" y="1242060"/>
            <a:ext cx="7050900" cy="1102500"/>
          </a:xfrm>
          <a:prstGeom prst="rect">
            <a:avLst/>
          </a:prstGeom>
        </p:spPr>
        <p:txBody>
          <a:bodyPr anchorCtr="0" anchor="b" bIns="91425" lIns="91425" rIns="91425" tIns="91425">
            <a:noAutofit/>
          </a:bodyPr>
          <a:lstStyle/>
          <a:p>
            <a:pPr>
              <a:spcBef>
                <a:spcPts val="0"/>
              </a:spcBef>
              <a:buNone/>
            </a:pPr>
            <a:r>
              <a:rPr lang="en" sz="6000"/>
              <a:t>Arthur Sicard</a:t>
            </a:r>
          </a:p>
        </p:txBody>
      </p:sp>
      <p:sp>
        <p:nvSpPr>
          <p:cNvPr id="49" name="Shape 49"/>
          <p:cNvSpPr txBox="1"/>
          <p:nvPr>
            <p:ph idx="1" type="subTitle"/>
          </p:nvPr>
        </p:nvSpPr>
        <p:spPr>
          <a:xfrm>
            <a:off x="1082040" y="2423159"/>
            <a:ext cx="7035899" cy="694199"/>
          </a:xfrm>
          <a:prstGeom prst="rect">
            <a:avLst/>
          </a:prstGeom>
        </p:spPr>
        <p:txBody>
          <a:bodyPr anchorCtr="0" anchor="t" bIns="91425" lIns="91425" rIns="91425" tIns="91425">
            <a:noAutofit/>
          </a:bodyPr>
          <a:lstStyle/>
          <a:p>
            <a:pPr>
              <a:spcBef>
                <a:spcPts val="0"/>
              </a:spcBef>
              <a:buNone/>
            </a:pPr>
            <a:r>
              <a:rPr i="1" lang="en"/>
              <a:t>Inventor of the Snow Blower</a:t>
            </a:r>
          </a:p>
        </p:txBody>
      </p:sp>
      <p:pic>
        <p:nvPicPr>
          <p:cNvPr id="50" name="Shape 50"/>
          <p:cNvPicPr preferRelativeResize="0"/>
          <p:nvPr/>
        </p:nvPicPr>
        <p:blipFill>
          <a:blip r:embed="rId3">
            <a:alphaModFix/>
          </a:blip>
          <a:stretch>
            <a:fillRect/>
          </a:stretch>
        </p:blipFill>
        <p:spPr>
          <a:xfrm>
            <a:off x="502950" y="1460450"/>
            <a:ext cx="2222600" cy="22226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Background</a:t>
            </a:r>
          </a:p>
        </p:txBody>
      </p:sp>
      <p:sp>
        <p:nvSpPr>
          <p:cNvPr id="56" name="Shape 56"/>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457200">
              <a:spcBef>
                <a:spcPts val="0"/>
              </a:spcBef>
              <a:buNone/>
            </a:pPr>
            <a:r>
              <a:rPr lang="en" sz="1800"/>
              <a:t>Arthur Sicard was born in Saint-Léonard-de-Port-Maurice, Québec in 1876 and lived until 1946. Sicard was getting annoyed with his milk always getting spoiled because his route home was blocked by snow. He tried to fix his problem by using types of snow shovels or plows attached to the front of cars, but he wasn’t happy with these designs. He then thought of the idea for a snowblower when he saw a piece of farm equipment that was used to blow grain away. He kept his idea secret and came back to it 20 years later when he had enough money to fund it. He tested it on the Montreal streets and patented it as the “Sicard Snow Remover Snow Blower”. He also founded Sicard Industries Ltd. in the city of Sainte-Thérèse in 1927. </a:t>
            </a:r>
          </a:p>
        </p:txBody>
      </p:sp>
      <p:pic>
        <p:nvPicPr>
          <p:cNvPr id="57" name="Shape 57"/>
          <p:cNvPicPr preferRelativeResize="0"/>
          <p:nvPr/>
        </p:nvPicPr>
        <p:blipFill>
          <a:blip r:embed="rId3">
            <a:alphaModFix/>
          </a:blip>
          <a:stretch>
            <a:fillRect/>
          </a:stretch>
        </p:blipFill>
        <p:spPr>
          <a:xfrm>
            <a:off x="3497575" y="78237"/>
            <a:ext cx="1018575" cy="12496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457200" y="177378"/>
            <a:ext cx="8229600" cy="994200"/>
          </a:xfrm>
          <a:prstGeom prst="rect">
            <a:avLst/>
          </a:prstGeom>
        </p:spPr>
        <p:txBody>
          <a:bodyPr anchorCtr="0" anchor="b" bIns="91425" lIns="91425" rIns="91425" tIns="91425">
            <a:noAutofit/>
          </a:bodyPr>
          <a:lstStyle/>
          <a:p>
            <a:pPr>
              <a:spcBef>
                <a:spcPts val="0"/>
              </a:spcBef>
              <a:buNone/>
            </a:pPr>
            <a:r>
              <a:rPr lang="en"/>
              <a:t>Idea</a:t>
            </a:r>
          </a:p>
        </p:txBody>
      </p:sp>
      <p:sp>
        <p:nvSpPr>
          <p:cNvPr id="63" name="Shape 63"/>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342900" lvl="0" marL="457200" rtl="0">
              <a:spcBef>
                <a:spcPts val="0"/>
              </a:spcBef>
              <a:buClr>
                <a:schemeClr val="dk2"/>
              </a:buClr>
              <a:buSzPct val="100000"/>
              <a:buFont typeface="Arial"/>
              <a:buChar char="●"/>
            </a:pPr>
            <a:r>
              <a:rPr lang="en" sz="1800"/>
              <a:t>Neighbours never thought invention would work out</a:t>
            </a:r>
          </a:p>
          <a:p>
            <a:pPr indent="-342900" lvl="0" marL="457200" rtl="0">
              <a:spcBef>
                <a:spcPts val="0"/>
              </a:spcBef>
              <a:buClr>
                <a:schemeClr val="dk2"/>
              </a:buClr>
              <a:buSzPct val="100000"/>
              <a:buFont typeface="Arial"/>
              <a:buChar char="●"/>
            </a:pPr>
            <a:r>
              <a:rPr lang="en" sz="1800"/>
              <a:t>1925 Sicard completed his first prototype</a:t>
            </a:r>
          </a:p>
          <a:p>
            <a:pPr indent="-342900" lvl="0" marL="457200" rtl="0">
              <a:spcBef>
                <a:spcPts val="0"/>
              </a:spcBef>
              <a:buClr>
                <a:schemeClr val="dk2"/>
              </a:buClr>
              <a:buSzPct val="100000"/>
              <a:buFont typeface="Arial"/>
              <a:buChar char="●"/>
            </a:pPr>
            <a:r>
              <a:rPr lang="en" sz="1800"/>
              <a:t>Patented his invention</a:t>
            </a:r>
          </a:p>
          <a:p>
            <a:pPr indent="-342900" lvl="0" marL="457200" rtl="0">
              <a:spcBef>
                <a:spcPts val="0"/>
              </a:spcBef>
              <a:buClr>
                <a:schemeClr val="dk2"/>
              </a:buClr>
              <a:buSzPct val="100000"/>
              <a:buFont typeface="Arial"/>
              <a:buChar char="●"/>
            </a:pPr>
            <a:r>
              <a:rPr lang="en" sz="1800"/>
              <a:t>Original invention consisted of three sections</a:t>
            </a:r>
          </a:p>
          <a:p>
            <a:pPr indent="-342900" lvl="0" marL="457200" rtl="0">
              <a:spcBef>
                <a:spcPts val="0"/>
              </a:spcBef>
              <a:buClr>
                <a:schemeClr val="dk2"/>
              </a:buClr>
              <a:buSzPct val="100000"/>
              <a:buFont typeface="Arial"/>
              <a:buChar char="●"/>
            </a:pPr>
            <a:r>
              <a:rPr lang="en" sz="1800"/>
              <a:t>These sections included a four-wheel drive truck chassis,  a truck motor, and the snow blower with two adjustable chutes </a:t>
            </a:r>
          </a:p>
          <a:p>
            <a:pPr indent="-342900" lvl="0" marL="457200">
              <a:spcBef>
                <a:spcPts val="0"/>
              </a:spcBef>
              <a:buClr>
                <a:schemeClr val="dk2"/>
              </a:buClr>
              <a:buSzPct val="100000"/>
              <a:buFont typeface="Arial"/>
              <a:buChar char="●"/>
            </a:pPr>
            <a:r>
              <a:rPr lang="en" sz="1800"/>
              <a:t>Allowed the driver to clear and throw snow over 90 feet </a:t>
            </a:r>
          </a:p>
        </p:txBody>
      </p:sp>
      <p:pic>
        <p:nvPicPr>
          <p:cNvPr id="64" name="Shape 64"/>
          <p:cNvPicPr preferRelativeResize="0"/>
          <p:nvPr/>
        </p:nvPicPr>
        <p:blipFill>
          <a:blip r:embed="rId3">
            <a:alphaModFix/>
          </a:blip>
          <a:stretch>
            <a:fillRect/>
          </a:stretch>
        </p:blipFill>
        <p:spPr>
          <a:xfrm>
            <a:off x="6605000" y="109475"/>
            <a:ext cx="2143125" cy="21431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Plans and Financing</a:t>
            </a:r>
          </a:p>
        </p:txBody>
      </p:sp>
      <p:sp>
        <p:nvSpPr>
          <p:cNvPr id="70" name="Shape 70"/>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457200">
              <a:spcBef>
                <a:spcPts val="0"/>
              </a:spcBef>
              <a:buNone/>
            </a:pPr>
            <a:r>
              <a:rPr lang="en" sz="1800"/>
              <a:t>Arthur Sicard funded his own idea in 1924 with $40,000 that he had saved up for 20 years since he thought if his idea. Since he funded his own idea he didn’t need to pay anyone back and didn’t need to share his idea with people. His first model was hand built and attached to the front of a truck. He sold his first two Snow Blowers to the city of Outremont, Montreal for $13,000 each in 1927. He needed his invention to work under all conditions so he designed it so that it would operate on hard, soft, or packed snow. He also needed to make sure the truck would work through all conditions so he made sure the truck he attached it to was four-wheel drive.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Company Organization</a:t>
            </a:r>
          </a:p>
        </p:txBody>
      </p:sp>
      <p:sp>
        <p:nvSpPr>
          <p:cNvPr id="76" name="Shape 76"/>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342900" lvl="0" marL="457200" rtl="0">
              <a:spcBef>
                <a:spcPts val="0"/>
              </a:spcBef>
              <a:buClr>
                <a:schemeClr val="dk2"/>
              </a:buClr>
              <a:buSzPct val="100000"/>
              <a:buFont typeface="Arial"/>
              <a:buChar char="●"/>
            </a:pPr>
            <a:r>
              <a:rPr lang="en" sz="1800"/>
              <a:t>Business name is Sicard SSI Group INC. </a:t>
            </a:r>
          </a:p>
          <a:p>
            <a:pPr indent="-342900" lvl="0" marL="457200" rtl="0">
              <a:spcBef>
                <a:spcPts val="0"/>
              </a:spcBef>
              <a:buClr>
                <a:schemeClr val="dk2"/>
              </a:buClr>
              <a:buSzPct val="100000"/>
              <a:buFont typeface="Arial"/>
              <a:buChar char="●"/>
            </a:pPr>
            <a:r>
              <a:rPr lang="en" sz="1800"/>
              <a:t>Products are sold worldwide</a:t>
            </a:r>
          </a:p>
          <a:p>
            <a:pPr indent="-342900" lvl="0" marL="457200">
              <a:spcBef>
                <a:spcPts val="0"/>
              </a:spcBef>
              <a:buClr>
                <a:schemeClr val="dk2"/>
              </a:buClr>
              <a:buSzPct val="100000"/>
              <a:buFont typeface="Arial"/>
              <a:buChar char="●"/>
            </a:pPr>
            <a:r>
              <a:rPr lang="en" sz="1800"/>
              <a:t>Knowlton, Quebec is a corporate descendant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What is he known for?</a:t>
            </a:r>
          </a:p>
        </p:txBody>
      </p:sp>
      <p:sp>
        <p:nvSpPr>
          <p:cNvPr id="82" name="Shape 82"/>
          <p:cNvSpPr txBox="1"/>
          <p:nvPr>
            <p:ph idx="1" type="body"/>
          </p:nvPr>
        </p:nvSpPr>
        <p:spPr>
          <a:xfrm>
            <a:off x="457200" y="1630545"/>
            <a:ext cx="8229600" cy="1831799"/>
          </a:xfrm>
          <a:prstGeom prst="rect">
            <a:avLst/>
          </a:prstGeom>
        </p:spPr>
        <p:txBody>
          <a:bodyPr anchorCtr="0" anchor="t" bIns="91425" lIns="91425" rIns="91425" tIns="91425">
            <a:noAutofit/>
          </a:bodyPr>
          <a:lstStyle/>
          <a:p>
            <a:pPr>
              <a:spcBef>
                <a:spcPts val="0"/>
              </a:spcBef>
              <a:buNone/>
            </a:pPr>
            <a:r>
              <a:rPr lang="en" sz="11000"/>
              <a:t>Snowblower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Future Prospects</a:t>
            </a:r>
          </a:p>
        </p:txBody>
      </p:sp>
      <p:sp>
        <p:nvSpPr>
          <p:cNvPr id="88" name="Shape 88"/>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sz="1800"/>
              <a:t>The snowblower has evolved a lot since the first one that Arthur Sicard invented in 1925. In the mid 1950s small “walk-behind” snowblowers were produced so that everyone could get one of their own. With the introduction of more and more cars in the 1950s the snowblower became a necessity for any city to have in the winter time. All of these were very useful but also very dangerous. Over 5000 snowblower related accidents happen in the United States alone every year. Snowblowers didn’t only get smaller. There are models most commonly used in airports and military bases that clear over 12,000 tons of snow every hour.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57200" y="205978"/>
            <a:ext cx="8229600" cy="994200"/>
          </a:xfrm>
          <a:prstGeom prst="rect">
            <a:avLst/>
          </a:prstGeom>
        </p:spPr>
        <p:txBody>
          <a:bodyPr anchorCtr="0" anchor="b" bIns="91425" lIns="91425" rIns="91425" tIns="91425">
            <a:noAutofit/>
          </a:bodyPr>
          <a:lstStyle/>
          <a:p>
            <a:pPr>
              <a:spcBef>
                <a:spcPts val="0"/>
              </a:spcBef>
              <a:buNone/>
            </a:pPr>
            <a:r>
              <a:rPr lang="en"/>
              <a:t>Other Interesting Facts</a:t>
            </a:r>
          </a:p>
        </p:txBody>
      </p:sp>
      <p:sp>
        <p:nvSpPr>
          <p:cNvPr id="94" name="Shape 94"/>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342900" lvl="0" marL="457200">
              <a:spcBef>
                <a:spcPts val="0"/>
              </a:spcBef>
              <a:buClr>
                <a:schemeClr val="dk2"/>
              </a:buClr>
              <a:buSzPct val="100000"/>
              <a:buFont typeface="Arial"/>
              <a:buChar char="●"/>
            </a:pPr>
            <a:r>
              <a:rPr lang="en" sz="1800"/>
              <a:t>In 1995 the Canadian Post Office made a stamp commemorating Arthur Sicard’s first model of the snowblower. </a:t>
            </a:r>
          </a:p>
        </p:txBody>
      </p:sp>
      <p:pic>
        <p:nvPicPr>
          <p:cNvPr id="95" name="Shape 95"/>
          <p:cNvPicPr preferRelativeResize="0"/>
          <p:nvPr/>
        </p:nvPicPr>
        <p:blipFill>
          <a:blip r:embed="rId3">
            <a:alphaModFix/>
          </a:blip>
          <a:stretch>
            <a:fillRect/>
          </a:stretch>
        </p:blipFill>
        <p:spPr>
          <a:xfrm>
            <a:off x="1568800" y="2026650"/>
            <a:ext cx="2242275" cy="14929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